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8"/>
  </p:notesMasterIdLst>
  <p:sldIdLst>
    <p:sldId id="256" r:id="rId2"/>
    <p:sldId id="258" r:id="rId3"/>
    <p:sldId id="257" r:id="rId4"/>
    <p:sldId id="260" r:id="rId5"/>
    <p:sldId id="259" r:id="rId6"/>
    <p:sldId id="261" r:id="rId7"/>
    <p:sldId id="262" r:id="rId8"/>
    <p:sldId id="270" r:id="rId9"/>
    <p:sldId id="264" r:id="rId10"/>
    <p:sldId id="265" r:id="rId11"/>
    <p:sldId id="266" r:id="rId12"/>
    <p:sldId id="263" r:id="rId13"/>
    <p:sldId id="267" r:id="rId14"/>
    <p:sldId id="271" r:id="rId15"/>
    <p:sldId id="269" r:id="rId16"/>
    <p:sldId id="268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3" d="100"/>
          <a:sy n="93" d="100"/>
        </p:scale>
        <p:origin x="-97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844114-827A-F047-9390-3CDBBE57331A}" type="datetimeFigureOut">
              <a:rPr lang="en-US" smtClean="0"/>
              <a:t>1/21/21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0D6C63-808D-324F-BDE6-9AE3628C0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021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0D6C63-808D-324F-BDE6-9AE3628C0A6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24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0D6C63-808D-324F-BDE6-9AE3628C0A6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4153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0D6C63-808D-324F-BDE6-9AE3628C0A6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6401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0D6C63-808D-324F-BDE6-9AE3628C0A6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9890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6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TitleSli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CB81B-FBE5-C047-8485-6FBCAE9DABAB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492375"/>
            <a:ext cx="6762749" cy="1470025"/>
          </a:xfrm>
        </p:spPr>
        <p:txBody>
          <a:bodyPr/>
          <a:lstStyle>
            <a:lvl1pPr algn="r">
              <a:defRPr sz="4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1" y="3966882"/>
            <a:ext cx="6762749" cy="1752600"/>
          </a:xfrm>
        </p:spPr>
        <p:txBody>
          <a:bodyPr>
            <a:normAutofit/>
          </a:bodyPr>
          <a:lstStyle>
            <a:lvl1pPr marL="0" indent="0" algn="r">
              <a:spcBef>
                <a:spcPts val="6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7DC25-97B0-A440-96DD-521B3782E527}" type="datetimeFigureOut">
              <a:rPr lang="en-US" smtClean="0"/>
              <a:t>1/21/21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7DC25-97B0-A440-96DD-521B3782E527}" type="datetimeFigureOut">
              <a:rPr lang="en-US" smtClean="0"/>
              <a:t>1/21/21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CB81B-FBE5-C047-8485-6FBCAE9DAB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Capti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4" y="590550"/>
            <a:ext cx="365760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3023" y="739588"/>
            <a:ext cx="3657600" cy="530878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464" y="1816100"/>
            <a:ext cx="3657600" cy="382270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7DC25-97B0-A440-96DD-521B3782E527}" type="datetimeFigureOut">
              <a:rPr lang="en-US" smtClean="0"/>
              <a:t>1/21/21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CB81B-FBE5-C047-8485-6FBCAE9DAB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PictureCapti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977" y="187452"/>
            <a:ext cx="853665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0" y="533400"/>
            <a:ext cx="4476750" cy="125253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124" y="1828800"/>
            <a:ext cx="4474539" cy="38100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6124" y="6288741"/>
            <a:ext cx="1887537" cy="365125"/>
          </a:xfrm>
        </p:spPr>
        <p:txBody>
          <a:bodyPr/>
          <a:lstStyle/>
          <a:p>
            <a:fld id="{6F67DC25-97B0-A440-96DD-521B3782E527}" type="datetimeFigureOut">
              <a:rPr lang="en-US" smtClean="0"/>
              <a:t>1/21/21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67399" y="6288741"/>
            <a:ext cx="267596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CB81B-FBE5-C047-8485-6FBCAE9DABA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188253" y="179292"/>
            <a:ext cx="3281087" cy="6483096"/>
          </a:xfrm>
          <a:prstGeom prst="round1Rect">
            <a:avLst>
              <a:gd name="adj" fmla="val 17325"/>
            </a:avLst>
          </a:prstGeom>
          <a:blipFill dpi="0" rotWithShape="0">
            <a:blip r:embed="rId3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-PictureCaption-Extra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0953" y="533400"/>
            <a:ext cx="3657600" cy="125253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596153" y="1600199"/>
            <a:ext cx="3657600" cy="3657601"/>
          </a:xfrm>
          <a:prstGeom prst="ellipse">
            <a:avLst/>
          </a:prstGeom>
          <a:blipFill dpi="0" rotWithShape="0">
            <a:blip r:embed="rId3" cstate="print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10412" y="1828800"/>
            <a:ext cx="3657600" cy="38100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1000" y="6288741"/>
            <a:ext cx="1865125" cy="365125"/>
          </a:xfrm>
        </p:spPr>
        <p:txBody>
          <a:bodyPr/>
          <a:lstStyle/>
          <a:p>
            <a:fld id="{6F67DC25-97B0-A440-96DD-521B3782E527}" type="datetimeFigureOut">
              <a:rPr lang="en-US" smtClean="0"/>
              <a:t>1/21/21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25813" y="6288741"/>
            <a:ext cx="521755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CB81B-FBE5-C047-8485-6FBCAE9DAB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-PictureCaption-Extra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038" y="3778624"/>
            <a:ext cx="7560515" cy="110265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871584" y="762000"/>
            <a:ext cx="7427726" cy="2989730"/>
          </a:xfrm>
          <a:prstGeom prst="roundRect">
            <a:avLst>
              <a:gd name="adj" fmla="val 7476"/>
            </a:avLst>
          </a:prstGeom>
          <a:blipFill dpi="0" rotWithShape="0">
            <a:blip r:embed="rId3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8034" y="4827493"/>
            <a:ext cx="7559977" cy="1220881"/>
          </a:xfrm>
        </p:spPr>
        <p:txBody>
          <a:bodyPr>
            <a:normAutofit/>
          </a:bodyPr>
          <a:lstStyle>
            <a:lvl1pPr marL="0" indent="0">
              <a:spcBef>
                <a:spcPts val="3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1000" y="6288741"/>
            <a:ext cx="1865125" cy="365125"/>
          </a:xfrm>
        </p:spPr>
        <p:txBody>
          <a:bodyPr/>
          <a:lstStyle/>
          <a:p>
            <a:fld id="{6F67DC25-97B0-A440-96DD-521B3782E527}" type="datetimeFigureOut">
              <a:rPr lang="en-US" smtClean="0"/>
              <a:t>1/21/21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25813" y="6288741"/>
            <a:ext cx="521755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CB81B-FBE5-C047-8485-6FBCAE9DAB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7DC25-97B0-A440-96DD-521B3782E527}" type="datetimeFigureOut">
              <a:rPr lang="en-US" smtClean="0"/>
              <a:t>1/21/21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CB81B-FBE5-C047-8485-6FBCAE9DAB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28646" y="779463"/>
            <a:ext cx="1358153" cy="52689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779464"/>
            <a:ext cx="6170613" cy="5268911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7DC25-97B0-A440-96DD-521B3782E527}" type="datetimeFigureOut">
              <a:rPr lang="en-US" smtClean="0"/>
              <a:t>1/21/21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CB81B-FBE5-C047-8485-6FBCAE9DAB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7DC25-97B0-A440-96DD-521B3782E527}" type="datetimeFigureOut">
              <a:rPr lang="en-US" smtClean="0"/>
              <a:t>1/21/21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CB81B-FBE5-C047-8485-6FBCAE9DAB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SectionHead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591360"/>
            <a:ext cx="7583487" cy="1362075"/>
          </a:xfrm>
        </p:spPr>
        <p:txBody>
          <a:bodyPr anchor="b" anchorCtr="0">
            <a:noAutofit/>
          </a:bodyPr>
          <a:lstStyle>
            <a:lvl1pPr algn="l">
              <a:defRPr sz="44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3950354"/>
            <a:ext cx="7583487" cy="1500187"/>
          </a:xfrm>
        </p:spPr>
        <p:txBody>
          <a:bodyPr anchor="t" anchorCtr="0"/>
          <a:lstStyle>
            <a:lvl1pPr marL="0" indent="0" algn="l">
              <a:spcBef>
                <a:spcPts val="600"/>
              </a:spcBef>
              <a:buNone/>
              <a:defRPr sz="20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7DC25-97B0-A440-96DD-521B3782E527}" type="datetimeFigureOut">
              <a:rPr lang="en-US" smtClean="0"/>
              <a:t>1/21/21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CB81B-FBE5-C047-8485-6FBCAE9DAB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8541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7DC25-97B0-A440-96DD-521B3782E527}" type="datetimeFigureOut">
              <a:rPr lang="en-US" smtClean="0"/>
              <a:t>1/21/21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CB81B-FBE5-C047-8485-6FBCAE9DAB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104438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438835"/>
            <a:ext cx="3657600" cy="789828"/>
          </a:xfr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3" y="2362199"/>
            <a:ext cx="3657600" cy="36861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5350" y="1438835"/>
            <a:ext cx="3657600" cy="789828"/>
          </a:xfr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5350" y="2362199"/>
            <a:ext cx="3657600" cy="36861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7DC25-97B0-A440-96DD-521B3782E527}" type="datetimeFigureOut">
              <a:rPr lang="en-US" smtClean="0"/>
              <a:t>1/21/21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CB81B-FBE5-C047-8485-6FBCAE9DABAB}" type="slidenum">
              <a:rPr lang="en-US" smtClean="0"/>
              <a:t>‹#›</a:t>
            </a:fld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874059" y="2286000"/>
            <a:ext cx="3563003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815840" y="2286000"/>
            <a:ext cx="3566160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74059" y="2286000"/>
            <a:ext cx="3563003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815840" y="2286000"/>
            <a:ext cx="3566160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828801"/>
            <a:ext cx="7585076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7DC25-97B0-A440-96DD-521B3782E527}" type="datetimeFigureOut">
              <a:rPr lang="en-US" smtClean="0"/>
              <a:t>1/21/21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CB81B-FBE5-C047-8485-6FBCAE9DABA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779462" y="3991816"/>
            <a:ext cx="7585076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095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7DC25-97B0-A440-96DD-521B3782E527}" type="datetimeFigureOut">
              <a:rPr lang="en-US" smtClean="0"/>
              <a:t>1/21/21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CB81B-FBE5-C047-8485-6FBCAE9DABA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471095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779462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7DC25-97B0-A440-96DD-521B3782E527}" type="datetimeFigureOut">
              <a:rPr lang="en-US" smtClean="0"/>
              <a:t>1/21/21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CB81B-FBE5-C047-8485-6FBCAE9DABAB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sz="half" idx="14"/>
          </p:nvPr>
        </p:nvSpPr>
        <p:spPr>
          <a:xfrm>
            <a:off x="77946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5"/>
          </p:nvPr>
        </p:nvSpPr>
        <p:spPr>
          <a:xfrm>
            <a:off x="77946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"/>
          </p:nvPr>
        </p:nvSpPr>
        <p:spPr>
          <a:xfrm>
            <a:off x="471095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3"/>
          </p:nvPr>
        </p:nvSpPr>
        <p:spPr>
          <a:xfrm>
            <a:off x="471095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7DC25-97B0-A440-96DD-521B3782E527}" type="datetimeFigureOut">
              <a:rPr lang="en-US" smtClean="0"/>
              <a:t>1/21/21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CB81B-FBE5-C047-8485-6FBCAE9DAB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Diagonal Corner Rectangle 7"/>
          <p:cNvSpPr/>
          <p:nvPr/>
        </p:nvSpPr>
        <p:spPr>
          <a:xfrm>
            <a:off x="189707" y="189707"/>
            <a:ext cx="8764587" cy="6478587"/>
          </a:xfrm>
          <a:prstGeom prst="round2DiagRect">
            <a:avLst>
              <a:gd name="adj1" fmla="val 9416"/>
              <a:gd name="adj2" fmla="val 0"/>
            </a:avLst>
          </a:prstGeom>
          <a:gradFill>
            <a:gsLst>
              <a:gs pos="17000">
                <a:schemeClr val="bg2"/>
              </a:gs>
              <a:gs pos="100000">
                <a:schemeClr val="tx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104438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828800"/>
            <a:ext cx="7583487" cy="42089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1000" y="6288741"/>
            <a:ext cx="18875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6F67DC25-97B0-A440-96DD-521B3782E527}" type="datetimeFigureOut">
              <a:rPr lang="en-US" smtClean="0"/>
              <a:t>1/21/21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4615" y="6288741"/>
            <a:ext cx="5238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4411" y="219635"/>
            <a:ext cx="493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7D2CB81B-FBE5-C047-8485-6FBCAE9DABA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914400" rtl="0" eaLnBrk="1" latinLnBrk="0" hangingPunct="1">
        <a:spcBef>
          <a:spcPct val="0"/>
        </a:spcBef>
        <a:buNone/>
        <a:defRPr sz="3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82575" indent="-282575" algn="l" defTabSz="914400" rtl="0" eaLnBrk="1" latinLnBrk="0" hangingPunct="1">
        <a:spcBef>
          <a:spcPts val="2000"/>
        </a:spcBef>
        <a:buFont typeface="Wingdings 2" pitchFamily="18" charset="2"/>
        <a:buChar char=""/>
        <a:defRPr sz="2200" kern="1200">
          <a:solidFill>
            <a:schemeClr val="bg1"/>
          </a:solidFill>
          <a:latin typeface="+mn-lt"/>
          <a:ea typeface="+mn-ea"/>
          <a:cs typeface="+mn-cs"/>
        </a:defRPr>
      </a:lvl1pPr>
      <a:lvl2pPr marL="577850" indent="-295275" algn="l" defTabSz="914400" rtl="0" eaLnBrk="1" latinLnBrk="0" hangingPunct="1">
        <a:spcBef>
          <a:spcPts val="600"/>
        </a:spcBef>
        <a:buFont typeface="Wingdings 2" pitchFamily="18" charset="2"/>
        <a:buChar char="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860425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143000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1425575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1711325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 smtClean="0">
          <a:solidFill>
            <a:schemeClr val="bg1"/>
          </a:solidFill>
          <a:latin typeface="+mn-lt"/>
          <a:ea typeface="+mn-ea"/>
          <a:cs typeface="+mn-cs"/>
        </a:defRPr>
      </a:lvl6pPr>
      <a:lvl7pPr marL="2000250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 smtClean="0">
          <a:solidFill>
            <a:schemeClr val="bg1"/>
          </a:solidFill>
          <a:latin typeface="+mn-lt"/>
          <a:ea typeface="+mn-ea"/>
          <a:cs typeface="+mn-cs"/>
        </a:defRPr>
      </a:lvl7pPr>
      <a:lvl8pPr marL="2290763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 smtClean="0">
          <a:solidFill>
            <a:schemeClr val="bg1"/>
          </a:solidFill>
          <a:latin typeface="+mn-lt"/>
          <a:ea typeface="+mn-ea"/>
          <a:cs typeface="+mn-cs"/>
        </a:defRPr>
      </a:lvl8pPr>
      <a:lvl9pPr marL="2571750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660066"/>
                </a:solidFill>
              </a:rPr>
              <a:t>Graduation Requirements and Course Selection</a:t>
            </a:r>
            <a:br>
              <a:rPr lang="en-US" dirty="0" smtClean="0">
                <a:solidFill>
                  <a:srgbClr val="660066"/>
                </a:solidFill>
              </a:rPr>
            </a:br>
            <a:r>
              <a:rPr lang="en-US" dirty="0" smtClean="0">
                <a:solidFill>
                  <a:srgbClr val="660066"/>
                </a:solidFill>
              </a:rPr>
              <a:t>2021-2022</a:t>
            </a:r>
            <a:endParaRPr lang="en-US" dirty="0">
              <a:solidFill>
                <a:srgbClr val="660066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Parent Informational Session</a:t>
            </a:r>
          </a:p>
          <a:p>
            <a:r>
              <a:rPr lang="en-US" dirty="0" smtClean="0"/>
              <a:t>January 20, 2021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2351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660066"/>
                </a:solidFill>
              </a:rPr>
              <a:t>Bright </a:t>
            </a:r>
            <a:r>
              <a:rPr lang="en-US" dirty="0" smtClean="0">
                <a:solidFill>
                  <a:srgbClr val="660066"/>
                </a:solidFill>
              </a:rPr>
              <a:t>Futures</a:t>
            </a:r>
            <a:r>
              <a:rPr lang="en-US" dirty="0">
                <a:solidFill>
                  <a:srgbClr val="660066"/>
                </a:solidFill>
              </a:rPr>
              <a:t/>
            </a:r>
            <a:br>
              <a:rPr lang="en-US" dirty="0">
                <a:solidFill>
                  <a:srgbClr val="660066"/>
                </a:solidFill>
              </a:rPr>
            </a:br>
            <a:r>
              <a:rPr lang="en-US" sz="2800" dirty="0" err="1" smtClean="0">
                <a:solidFill>
                  <a:srgbClr val="660066"/>
                </a:solidFill>
              </a:rPr>
              <a:t>www.floridastudentfinancialaidsg.org</a:t>
            </a:r>
            <a:endParaRPr lang="en-US" sz="2800" dirty="0">
              <a:solidFill>
                <a:srgbClr val="66006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4" descr="Screen Shot 2020-09-22 at 5.20.24 AM.png"/>
          <p:cNvPicPr>
            <a:picLocks noGrp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48" b="2648"/>
          <a:stretch>
            <a:fillRect/>
          </a:stretch>
        </p:blipFill>
        <p:spPr>
          <a:xfrm>
            <a:off x="779463" y="1594638"/>
            <a:ext cx="7886700" cy="4593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6136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660066"/>
                </a:solidFill>
              </a:rPr>
              <a:t>Course Selection Process for 2021-2022 </a:t>
            </a:r>
            <a:endParaRPr lang="en-US" dirty="0">
              <a:solidFill>
                <a:srgbClr val="66006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Students should speak with their English, Math, Science, and Social Studies teachers for recommendations</a:t>
            </a:r>
          </a:p>
          <a:p>
            <a:pPr lvl="1"/>
            <a:r>
              <a:rPr lang="en-US" dirty="0" smtClean="0"/>
              <a:t>11</a:t>
            </a:r>
            <a:r>
              <a:rPr lang="en-US" baseline="30000" dirty="0" smtClean="0"/>
              <a:t>th</a:t>
            </a:r>
            <a:r>
              <a:rPr lang="en-US" dirty="0" smtClean="0"/>
              <a:t> by January 27</a:t>
            </a:r>
            <a:r>
              <a:rPr lang="en-US" baseline="30000" dirty="0" smtClean="0"/>
              <a:t>th</a:t>
            </a:r>
            <a:endParaRPr lang="en-US" dirty="0"/>
          </a:p>
          <a:p>
            <a:pPr lvl="1"/>
            <a:r>
              <a:rPr lang="en-US" dirty="0" smtClean="0"/>
              <a:t>10</a:t>
            </a:r>
            <a:r>
              <a:rPr lang="en-US" baseline="30000" dirty="0" smtClean="0"/>
              <a:t>th</a:t>
            </a:r>
            <a:r>
              <a:rPr lang="en-US" dirty="0" smtClean="0"/>
              <a:t> by February 1</a:t>
            </a:r>
            <a:r>
              <a:rPr lang="en-US" baseline="30000" dirty="0" smtClean="0"/>
              <a:t>st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9</a:t>
            </a:r>
            <a:r>
              <a:rPr lang="en-US" baseline="30000" dirty="0" smtClean="0"/>
              <a:t>th</a:t>
            </a:r>
            <a:r>
              <a:rPr lang="en-US" dirty="0" smtClean="0"/>
              <a:t> by February 10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</a:p>
          <a:p>
            <a:r>
              <a:rPr lang="en-US" dirty="0" smtClean="0"/>
              <a:t>Students should review Course Selection with their parents </a:t>
            </a:r>
          </a:p>
          <a:p>
            <a:r>
              <a:rPr lang="en-US" dirty="0" smtClean="0"/>
              <a:t>Students will complete the electronic Course Selection card during Study Hall </a:t>
            </a:r>
          </a:p>
          <a:p>
            <a:pPr lvl="1"/>
            <a:r>
              <a:rPr lang="en-US" dirty="0" smtClean="0"/>
              <a:t>Only 1 submission is allowed</a:t>
            </a:r>
          </a:p>
          <a:p>
            <a:pPr lvl="1"/>
            <a:r>
              <a:rPr lang="en-US" dirty="0" smtClean="0"/>
              <a:t>Must complete and submit the form in one sitting.  </a:t>
            </a:r>
          </a:p>
          <a:p>
            <a:r>
              <a:rPr lang="en-US" dirty="0" smtClean="0"/>
              <a:t>Course Selection will not be finalized until the student meets with a School Counselor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32195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660066"/>
                </a:solidFill>
              </a:rPr>
              <a:t>Course Selection</a:t>
            </a:r>
            <a:br>
              <a:rPr lang="en-US" dirty="0" smtClean="0">
                <a:solidFill>
                  <a:srgbClr val="660066"/>
                </a:solidFill>
              </a:rPr>
            </a:br>
            <a:r>
              <a:rPr lang="en-US" dirty="0" smtClean="0">
                <a:solidFill>
                  <a:srgbClr val="660066"/>
                </a:solidFill>
              </a:rPr>
              <a:t>with School Counselors 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Current 11</a:t>
            </a:r>
            <a:r>
              <a:rPr lang="en-US" baseline="30000" dirty="0" smtClean="0"/>
              <a:t>th</a:t>
            </a:r>
            <a:r>
              <a:rPr lang="en-US" dirty="0" smtClean="0"/>
              <a:t> grade students:	February 1 – 8</a:t>
            </a:r>
          </a:p>
          <a:p>
            <a:r>
              <a:rPr lang="en-US" dirty="0" smtClean="0"/>
              <a:t>Current 10</a:t>
            </a:r>
            <a:r>
              <a:rPr lang="en-US" baseline="30000" dirty="0" smtClean="0"/>
              <a:t>th</a:t>
            </a:r>
            <a:r>
              <a:rPr lang="en-US" dirty="0" smtClean="0"/>
              <a:t> grade students:	February 8 – 17</a:t>
            </a:r>
          </a:p>
          <a:p>
            <a:r>
              <a:rPr lang="en-US" dirty="0" smtClean="0"/>
              <a:t>Current 9</a:t>
            </a:r>
            <a:r>
              <a:rPr lang="en-US" baseline="30000" dirty="0" smtClean="0"/>
              <a:t>th</a:t>
            </a:r>
            <a:r>
              <a:rPr lang="en-US" dirty="0" smtClean="0"/>
              <a:t> grade students:	February 18 – March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00371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660066"/>
                </a:solidFill>
              </a:rPr>
              <a:t>11</a:t>
            </a:r>
            <a:r>
              <a:rPr lang="en-US" baseline="30000" dirty="0" smtClean="0">
                <a:solidFill>
                  <a:srgbClr val="660066"/>
                </a:solidFill>
              </a:rPr>
              <a:t>th</a:t>
            </a:r>
            <a:r>
              <a:rPr lang="en-US" dirty="0" smtClean="0">
                <a:solidFill>
                  <a:srgbClr val="660066"/>
                </a:solidFill>
              </a:rPr>
              <a:t> Grade Course Card – Exampl</a:t>
            </a:r>
            <a:r>
              <a:rPr lang="en-US" dirty="0">
                <a:solidFill>
                  <a:srgbClr val="660066"/>
                </a:solidFill>
              </a:rPr>
              <a:t>e</a:t>
            </a:r>
          </a:p>
        </p:txBody>
      </p:sp>
      <p:pic>
        <p:nvPicPr>
          <p:cNvPr id="4" name="Content Placeholder 3" descr="Screen Shot 2021-01-20 at 11.21.45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6554" r="-9655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733041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660066"/>
                </a:solidFill>
              </a:rPr>
              <a:t>11</a:t>
            </a:r>
            <a:r>
              <a:rPr lang="en-US" baseline="30000" dirty="0">
                <a:solidFill>
                  <a:srgbClr val="660066"/>
                </a:solidFill>
              </a:rPr>
              <a:t>th</a:t>
            </a:r>
            <a:r>
              <a:rPr lang="en-US" dirty="0">
                <a:solidFill>
                  <a:srgbClr val="660066"/>
                </a:solidFill>
              </a:rPr>
              <a:t> Grade Course Card – Example</a:t>
            </a:r>
            <a:endParaRPr lang="en-US" dirty="0"/>
          </a:p>
        </p:txBody>
      </p:sp>
      <p:pic>
        <p:nvPicPr>
          <p:cNvPr id="4" name="Content Placeholder 3" descr="Screen Shot 2021-01-20 at 11.22.22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8327" r="-9832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4046713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660066"/>
                </a:solidFill>
              </a:rPr>
              <a:t>Course Directory</a:t>
            </a:r>
            <a:endParaRPr lang="en-US" dirty="0">
              <a:solidFill>
                <a:srgbClr val="660066"/>
              </a:solidFill>
            </a:endParaRPr>
          </a:p>
        </p:txBody>
      </p:sp>
      <p:pic>
        <p:nvPicPr>
          <p:cNvPr id="4" name="Content Placeholder 3" descr="Screen Shot 2021-01-20 at 9.46.47 AM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5484" r="-4548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0194084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660066"/>
                </a:solidFill>
              </a:rPr>
              <a:t>Additional Information and Dates</a:t>
            </a:r>
            <a:endParaRPr lang="en-US" dirty="0">
              <a:solidFill>
                <a:srgbClr val="66006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April 2021:  School Counseling presentations in Study Halls for end-of-the-year reminders</a:t>
            </a:r>
          </a:p>
          <a:p>
            <a:r>
              <a:rPr lang="en-US" dirty="0" smtClean="0"/>
              <a:t>May 1, 2021:  Deadline to submit summer BVS course requests</a:t>
            </a:r>
          </a:p>
          <a:p>
            <a:r>
              <a:rPr lang="en-US" dirty="0" smtClean="0"/>
              <a:t>Mid May:  Advanced </a:t>
            </a:r>
            <a:r>
              <a:rPr lang="en-US" dirty="0"/>
              <a:t>Academics student </a:t>
            </a:r>
            <a:r>
              <a:rPr lang="en-US"/>
              <a:t>meeting </a:t>
            </a:r>
            <a:r>
              <a:rPr lang="en-US" smtClean="0"/>
              <a:t>with </a:t>
            </a:r>
            <a:r>
              <a:rPr lang="en-US" dirty="0"/>
              <a:t>Ms. </a:t>
            </a:r>
            <a:r>
              <a:rPr lang="en-US" dirty="0" err="1" smtClean="0"/>
              <a:t>Plass</a:t>
            </a:r>
            <a:endParaRPr lang="en-US" dirty="0" smtClean="0"/>
          </a:p>
          <a:p>
            <a:r>
              <a:rPr lang="en-US" dirty="0" smtClean="0"/>
              <a:t>June 8, 2021:  Deadline to request a schedule change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56656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660066"/>
                </a:solidFill>
              </a:rPr>
              <a:t>School Counseling Department</a:t>
            </a:r>
            <a:endParaRPr lang="en-US" dirty="0">
              <a:solidFill>
                <a:srgbClr val="66006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Ms. </a:t>
            </a:r>
            <a:r>
              <a:rPr lang="en-US" dirty="0" err="1"/>
              <a:t>Kandetzke</a:t>
            </a:r>
            <a:r>
              <a:rPr lang="en-US" dirty="0"/>
              <a:t>:  School Counseling Director &amp; 10</a:t>
            </a:r>
            <a:r>
              <a:rPr lang="en-US" baseline="30000" dirty="0"/>
              <a:t>th</a:t>
            </a:r>
            <a:r>
              <a:rPr lang="en-US" dirty="0"/>
              <a:t> grade School Counselor</a:t>
            </a:r>
          </a:p>
          <a:p>
            <a:r>
              <a:rPr lang="en-US" dirty="0"/>
              <a:t>Ms. Howard:  11</a:t>
            </a:r>
            <a:r>
              <a:rPr lang="en-US" baseline="30000" dirty="0"/>
              <a:t>th</a:t>
            </a:r>
            <a:r>
              <a:rPr lang="en-US" dirty="0"/>
              <a:t> &amp; 12</a:t>
            </a:r>
            <a:r>
              <a:rPr lang="en-US" baseline="30000" dirty="0"/>
              <a:t>th</a:t>
            </a:r>
            <a:r>
              <a:rPr lang="en-US" dirty="0"/>
              <a:t> last names A – K</a:t>
            </a:r>
          </a:p>
          <a:p>
            <a:r>
              <a:rPr lang="en-US" dirty="0"/>
              <a:t>Ms. </a:t>
            </a:r>
            <a:r>
              <a:rPr lang="en-US" dirty="0" err="1"/>
              <a:t>Barreras</a:t>
            </a:r>
            <a:r>
              <a:rPr lang="en-US" dirty="0"/>
              <a:t>: 11</a:t>
            </a:r>
            <a:r>
              <a:rPr lang="en-US" baseline="30000" dirty="0"/>
              <a:t>th</a:t>
            </a:r>
            <a:r>
              <a:rPr lang="en-US" dirty="0"/>
              <a:t> &amp; 12</a:t>
            </a:r>
            <a:r>
              <a:rPr lang="en-US" baseline="30000" dirty="0"/>
              <a:t>th</a:t>
            </a:r>
            <a:r>
              <a:rPr lang="en-US" dirty="0"/>
              <a:t> last names L – Z</a:t>
            </a:r>
          </a:p>
          <a:p>
            <a:r>
              <a:rPr lang="en-US" dirty="0"/>
              <a:t>Ms. </a:t>
            </a:r>
            <a:r>
              <a:rPr lang="en-US" dirty="0" err="1"/>
              <a:t>Francillon</a:t>
            </a:r>
            <a:r>
              <a:rPr lang="en-US" dirty="0"/>
              <a:t>:  Grade 9</a:t>
            </a:r>
          </a:p>
          <a:p>
            <a:r>
              <a:rPr lang="en-US" dirty="0" smtClean="0"/>
              <a:t>Ms. </a:t>
            </a:r>
            <a:r>
              <a:rPr lang="en-US" dirty="0" err="1" smtClean="0"/>
              <a:t>Plass</a:t>
            </a:r>
            <a:r>
              <a:rPr lang="en-US" dirty="0" smtClean="0"/>
              <a:t>:  Advanced Academics Coordinator</a:t>
            </a:r>
          </a:p>
          <a:p>
            <a:r>
              <a:rPr lang="en-US" dirty="0" smtClean="0"/>
              <a:t>Ms. Sterling:  ESOL Coordinator</a:t>
            </a:r>
          </a:p>
          <a:p>
            <a:r>
              <a:rPr lang="en-US" dirty="0" smtClean="0"/>
              <a:t>Ms. T. Scott:  Student Assessment Specialist</a:t>
            </a:r>
          </a:p>
        </p:txBody>
      </p:sp>
    </p:spTree>
    <p:extLst>
      <p:ext uri="{BB962C8B-B14F-4D97-AF65-F5344CB8AC3E}">
        <p14:creationId xmlns:p14="http://schemas.microsoft.com/office/powerpoint/2010/main" val="37565297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660066"/>
                </a:solidFill>
              </a:rPr>
              <a:t>Graduation Requirements - Subjects		</a:t>
            </a:r>
            <a:endParaRPr lang="en-US" dirty="0">
              <a:solidFill>
                <a:srgbClr val="66006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3" y="1425388"/>
            <a:ext cx="7583487" cy="5087834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en-US" sz="1800" dirty="0" smtClean="0"/>
              <a:t>English:		4 credits</a:t>
            </a:r>
          </a:p>
          <a:p>
            <a:pPr>
              <a:lnSpc>
                <a:spcPct val="90000"/>
              </a:lnSpc>
            </a:pPr>
            <a:r>
              <a:rPr lang="en-US" sz="1800" dirty="0" smtClean="0"/>
              <a:t>Mathematics:	4.0 credits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/>
              <a:t>Algebra 1, Geometry, and 2 additional math courses</a:t>
            </a:r>
          </a:p>
          <a:p>
            <a:pPr>
              <a:lnSpc>
                <a:spcPct val="90000"/>
              </a:lnSpc>
            </a:pPr>
            <a:r>
              <a:rPr lang="en-US" sz="1800" dirty="0" smtClean="0"/>
              <a:t>Science:		3 credits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/>
              <a:t>Biology and 2 additional science courses</a:t>
            </a:r>
          </a:p>
          <a:p>
            <a:pPr>
              <a:lnSpc>
                <a:spcPct val="90000"/>
              </a:lnSpc>
            </a:pPr>
            <a:r>
              <a:rPr lang="en-US" sz="1800" dirty="0" smtClean="0"/>
              <a:t>Social Studies</a:t>
            </a:r>
          </a:p>
          <a:p>
            <a:pPr lvl="1">
              <a:lnSpc>
                <a:spcPct val="90000"/>
              </a:lnSpc>
            </a:pPr>
            <a:r>
              <a:rPr lang="en-US" sz="1600" dirty="0" smtClean="0"/>
              <a:t>World History (1.0), US History (1.0), Government (.50) and Economics (.50)</a:t>
            </a:r>
          </a:p>
          <a:p>
            <a:pPr>
              <a:lnSpc>
                <a:spcPct val="90000"/>
              </a:lnSpc>
            </a:pPr>
            <a:r>
              <a:rPr lang="en-US" sz="1800" dirty="0" smtClean="0"/>
              <a:t>Physical Education:	1 credit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/>
              <a:t>Personal Fitness .50 credit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/>
              <a:t>Physical Education .50 credit</a:t>
            </a:r>
          </a:p>
          <a:p>
            <a:pPr>
              <a:lnSpc>
                <a:spcPct val="90000"/>
              </a:lnSpc>
            </a:pPr>
            <a:r>
              <a:rPr lang="en-US" sz="1800" dirty="0" smtClean="0"/>
              <a:t>Arts:			1 credit</a:t>
            </a:r>
          </a:p>
          <a:p>
            <a:pPr lvl="1">
              <a:lnSpc>
                <a:spcPct val="90000"/>
              </a:lnSpc>
            </a:pPr>
            <a:r>
              <a:rPr lang="en-US" sz="1600" dirty="0" smtClean="0"/>
              <a:t>Performing/Practical/Fine/Speech/Debate</a:t>
            </a:r>
          </a:p>
          <a:p>
            <a:r>
              <a:rPr lang="en-US" dirty="0" smtClean="0"/>
              <a:t>Electives:		8 credits</a:t>
            </a:r>
          </a:p>
          <a:p>
            <a:r>
              <a:rPr lang="en-US" dirty="0" smtClean="0"/>
              <a:t>Total:		24 credits</a:t>
            </a:r>
          </a:p>
        </p:txBody>
      </p:sp>
    </p:spTree>
    <p:extLst>
      <p:ext uri="{BB962C8B-B14F-4D97-AF65-F5344CB8AC3E}">
        <p14:creationId xmlns:p14="http://schemas.microsoft.com/office/powerpoint/2010/main" val="40576518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660066"/>
                </a:solidFill>
              </a:rPr>
              <a:t>Graduation Requirements </a:t>
            </a:r>
            <a:r>
              <a:rPr lang="en-US" dirty="0" smtClean="0">
                <a:solidFill>
                  <a:srgbClr val="660066"/>
                </a:solidFill>
              </a:rPr>
              <a:t>–Assessments</a:t>
            </a:r>
            <a:endParaRPr lang="en-US" dirty="0">
              <a:solidFill>
                <a:srgbClr val="66006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State Assessments</a:t>
            </a:r>
          </a:p>
          <a:p>
            <a:pPr lvl="1"/>
            <a:r>
              <a:rPr lang="en-US" dirty="0" smtClean="0"/>
              <a:t>Passing score on the </a:t>
            </a:r>
            <a:r>
              <a:rPr lang="en-US" dirty="0" smtClean="0">
                <a:solidFill>
                  <a:srgbClr val="660066"/>
                </a:solidFill>
              </a:rPr>
              <a:t>Grade 10 FSA English/Language Arts (ELA) </a:t>
            </a:r>
            <a:r>
              <a:rPr lang="en-US" dirty="0" smtClean="0"/>
              <a:t>statewide, standardized assessment or concordant score</a:t>
            </a:r>
          </a:p>
          <a:p>
            <a:pPr lvl="1"/>
            <a:r>
              <a:rPr lang="en-US" dirty="0" smtClean="0"/>
              <a:t>Passing score on the </a:t>
            </a:r>
            <a:r>
              <a:rPr lang="en-US" dirty="0" smtClean="0">
                <a:solidFill>
                  <a:srgbClr val="660066"/>
                </a:solidFill>
              </a:rPr>
              <a:t>Algebra 1 EOC </a:t>
            </a:r>
            <a:r>
              <a:rPr lang="en-US" dirty="0" smtClean="0"/>
              <a:t>or concordant score</a:t>
            </a:r>
          </a:p>
          <a:p>
            <a:pPr marL="282575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5528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660066"/>
                </a:solidFill>
              </a:rPr>
              <a:t>Graduation Requirements </a:t>
            </a:r>
            <a:r>
              <a:rPr lang="en-US" dirty="0" smtClean="0">
                <a:solidFill>
                  <a:srgbClr val="660066"/>
                </a:solidFill>
              </a:rPr>
              <a:t>–Concordant Scores</a:t>
            </a:r>
            <a:endParaRPr lang="en-US" dirty="0"/>
          </a:p>
        </p:txBody>
      </p:sp>
      <p:pic>
        <p:nvPicPr>
          <p:cNvPr id="7" name="Content Placeholder 6" descr="Screen Shot 2021-01-15 at 12.00.35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5050" b="-65050"/>
          <a:stretch>
            <a:fillRect/>
          </a:stretch>
        </p:blipFill>
        <p:spPr>
          <a:xfrm>
            <a:off x="779463" y="1425388"/>
            <a:ext cx="7583487" cy="4208930"/>
          </a:xfrm>
        </p:spPr>
      </p:pic>
    </p:spTree>
    <p:extLst>
      <p:ext uri="{BB962C8B-B14F-4D97-AF65-F5344CB8AC3E}">
        <p14:creationId xmlns:p14="http://schemas.microsoft.com/office/powerpoint/2010/main" val="32021397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660066"/>
                </a:solidFill>
              </a:rPr>
              <a:t>Graduation Requirements –Concordant Scores</a:t>
            </a:r>
            <a:endParaRPr lang="en-US" dirty="0"/>
          </a:p>
        </p:txBody>
      </p:sp>
      <p:pic>
        <p:nvPicPr>
          <p:cNvPr id="6" name="Content Placeholder 5" descr="Screen Shot 2021-01-15 at 2.34.59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6898" b="-10689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7727900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660066"/>
                </a:solidFill>
              </a:rPr>
              <a:t>Graduation Requirements </a:t>
            </a:r>
            <a:r>
              <a:rPr lang="en-US" dirty="0" smtClean="0">
                <a:solidFill>
                  <a:srgbClr val="660066"/>
                </a:solidFill>
              </a:rPr>
              <a:t>–Additional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Online Course</a:t>
            </a:r>
          </a:p>
          <a:p>
            <a:r>
              <a:rPr lang="en-US" dirty="0" smtClean="0"/>
              <a:t>Grade Point Average</a:t>
            </a:r>
          </a:p>
          <a:p>
            <a:pPr lvl="1"/>
            <a:r>
              <a:rPr lang="en-US" dirty="0" smtClean="0"/>
              <a:t>Cumulative, unweighted GPA of 2.0 on a 4.0 scale</a:t>
            </a:r>
          </a:p>
          <a:p>
            <a:r>
              <a:rPr lang="en-US" dirty="0" smtClean="0"/>
              <a:t>Service Hours: 40 hours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3899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660066"/>
                </a:solidFill>
              </a:rPr>
              <a:t>Graduation Requirements </a:t>
            </a:r>
            <a:r>
              <a:rPr lang="en-US" dirty="0" smtClean="0">
                <a:solidFill>
                  <a:srgbClr val="660066"/>
                </a:solidFill>
              </a:rPr>
              <a:t>– </a:t>
            </a:r>
            <a:br>
              <a:rPr lang="en-US" dirty="0" smtClean="0">
                <a:solidFill>
                  <a:srgbClr val="660066"/>
                </a:solidFill>
              </a:rPr>
            </a:br>
            <a:r>
              <a:rPr lang="en-US" dirty="0" smtClean="0">
                <a:solidFill>
                  <a:srgbClr val="660066"/>
                </a:solidFill>
              </a:rPr>
              <a:t>Chart</a:t>
            </a:r>
            <a:endParaRPr lang="en-US" dirty="0"/>
          </a:p>
        </p:txBody>
      </p:sp>
      <p:pic>
        <p:nvPicPr>
          <p:cNvPr id="4" name="Content Placeholder 3" descr="Screen Shot 2021-01-15 at 1.49.47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0156" r="-6015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106140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660066"/>
                </a:solidFill>
              </a:rPr>
              <a:t>Bright </a:t>
            </a:r>
            <a:r>
              <a:rPr lang="en-US" dirty="0" smtClean="0">
                <a:solidFill>
                  <a:srgbClr val="660066"/>
                </a:solidFill>
              </a:rPr>
              <a:t>Futures</a:t>
            </a:r>
            <a:br>
              <a:rPr lang="en-US" dirty="0" smtClean="0">
                <a:solidFill>
                  <a:srgbClr val="660066"/>
                </a:solidFill>
              </a:rPr>
            </a:br>
            <a:r>
              <a:rPr lang="en-US" sz="2800" dirty="0" err="1">
                <a:solidFill>
                  <a:srgbClr val="660066"/>
                </a:solidFill>
              </a:rPr>
              <a:t>www.floridastudentfinancialaidsg.org</a:t>
            </a:r>
            <a:endParaRPr lang="en-US" sz="2800" dirty="0">
              <a:solidFill>
                <a:srgbClr val="66006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8" descr="Screen Shot 2020-09-22 at 5.19.24 AM.png"/>
          <p:cNvPicPr>
            <a:picLocks noGrp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9" b="7819"/>
          <a:stretch>
            <a:fillRect/>
          </a:stretch>
        </p:blipFill>
        <p:spPr>
          <a:xfrm>
            <a:off x="476250" y="1597583"/>
            <a:ext cx="7886700" cy="5027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432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Revolution">
  <a:themeElements>
    <a:clrScheme name="Revolution">
      <a:dk1>
        <a:sysClr val="windowText" lastClr="000000"/>
      </a:dk1>
      <a:lt1>
        <a:sysClr val="window" lastClr="FFFFFF"/>
      </a:lt1>
      <a:dk2>
        <a:srgbClr val="1B3861"/>
      </a:dk2>
      <a:lt2>
        <a:srgbClr val="38ABED"/>
      </a:lt2>
      <a:accent1>
        <a:srgbClr val="0C5986"/>
      </a:accent1>
      <a:accent2>
        <a:srgbClr val="DDF53D"/>
      </a:accent2>
      <a:accent3>
        <a:srgbClr val="508709"/>
      </a:accent3>
      <a:accent4>
        <a:srgbClr val="BF5E00"/>
      </a:accent4>
      <a:accent5>
        <a:srgbClr val="9C0001"/>
      </a:accent5>
      <a:accent6>
        <a:srgbClr val="660075"/>
      </a:accent6>
      <a:hlink>
        <a:srgbClr val="ABF24D"/>
      </a:hlink>
      <a:folHlink>
        <a:srgbClr val="A0E7FB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Revolution">
      <a: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0800000">
              <a:srgbClr val="808080">
                <a:alpha val="75000"/>
              </a:srgbClr>
            </a:innerShdw>
          </a:effectLst>
        </a:effectStyle>
        <a:effectStyle>
          <a:effectLst>
            <a:innerShdw blurRad="50800" dist="25400" dir="13500000">
              <a:srgbClr val="808080">
                <a:alpha val="75000"/>
              </a:srgbClr>
            </a:innerShdw>
            <a:outerShdw blurRad="63500" dist="50800" dir="5400000" algn="br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1400000"/>
            </a:lightRig>
          </a:scene3d>
          <a:sp3d contourW="12700" prstMaterial="softmetal">
            <a:bevelT w="63500" h="254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Revolution.thmx</Template>
  <TotalTime>1079</TotalTime>
  <Words>328</Words>
  <Application>Microsoft Macintosh PowerPoint</Application>
  <PresentationFormat>On-screen Show (4:3)</PresentationFormat>
  <Paragraphs>66</Paragraphs>
  <Slides>16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Revolution</vt:lpstr>
      <vt:lpstr>Graduation Requirements and Course Selection 2021-2022</vt:lpstr>
      <vt:lpstr>School Counseling Department</vt:lpstr>
      <vt:lpstr>Graduation Requirements - Subjects  </vt:lpstr>
      <vt:lpstr>Graduation Requirements –Assessments</vt:lpstr>
      <vt:lpstr>Graduation Requirements –Concordant Scores</vt:lpstr>
      <vt:lpstr>Graduation Requirements –Concordant Scores</vt:lpstr>
      <vt:lpstr>Graduation Requirements –Additional</vt:lpstr>
      <vt:lpstr>Graduation Requirements –  Chart</vt:lpstr>
      <vt:lpstr>Bright Futures www.floridastudentfinancialaidsg.org</vt:lpstr>
      <vt:lpstr>Bright Futures www.floridastudentfinancialaidsg.org</vt:lpstr>
      <vt:lpstr>Course Selection Process for 2021-2022 </vt:lpstr>
      <vt:lpstr>Course Selection with School Counselors  </vt:lpstr>
      <vt:lpstr>11th Grade Course Card – Example</vt:lpstr>
      <vt:lpstr>11th Grade Course Card – Example</vt:lpstr>
      <vt:lpstr>Course Directory</vt:lpstr>
      <vt:lpstr>Additional Information and Dates</vt:lpstr>
    </vt:vector>
  </TitlesOfParts>
  <Company>Coral Glades High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Graduation Requirements and Course Selection 2021-2022</dc:title>
  <dc:creator>Technical Services</dc:creator>
  <cp:lastModifiedBy>Technical Services</cp:lastModifiedBy>
  <cp:revision>41</cp:revision>
  <cp:lastPrinted>2021-01-15T18:56:28Z</cp:lastPrinted>
  <dcterms:created xsi:type="dcterms:W3CDTF">2021-01-15T14:13:43Z</dcterms:created>
  <dcterms:modified xsi:type="dcterms:W3CDTF">2021-01-21T20:06:24Z</dcterms:modified>
</cp:coreProperties>
</file>